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71" r:id="rId10"/>
    <p:sldId id="272" r:id="rId11"/>
    <p:sldId id="265" r:id="rId12"/>
    <p:sldId id="268" r:id="rId13"/>
    <p:sldId id="266" r:id="rId14"/>
    <p:sldId id="264" r:id="rId15"/>
    <p:sldId id="269" r:id="rId16"/>
    <p:sldId id="267" r:id="rId17"/>
    <p:sldId id="270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00FF"/>
    <a:srgbClr val="FF993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1"/>
    <p:restoredTop sz="94753"/>
  </p:normalViewPr>
  <p:slideViewPr>
    <p:cSldViewPr>
      <p:cViewPr varScale="1">
        <p:scale>
          <a:sx n="88" d="100"/>
          <a:sy n="88" d="100"/>
        </p:scale>
        <p:origin x="192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D0C50C-D90D-4DAC-94D8-BA234CDD5D35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0EB543-8D2A-42B4-8E7A-7431EC4E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7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175DAC-2C16-423A-B0BC-B21CEF1EC182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B1FAF-C2D1-4EF0-A74A-3D90E1395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130AB-0964-4815-96B1-15C6F82F3082}" type="slidenum">
              <a:rPr lang="en-US" smtClean="0">
                <a:latin typeface="Times"/>
              </a:rPr>
              <a:pPr/>
              <a:t>4</a:t>
            </a:fld>
            <a:endParaRPr lang="en-US" dirty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1054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020E56C-7B3B-4CC3-AC6D-0323AB5B4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EC2C-E10E-4303-BB3A-49E9E915D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00200"/>
            <a:ext cx="20955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1341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7F93-78AD-4918-B741-2E7504A24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D7F7-D516-4454-9A23-E621445D5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86187"/>
            <a:ext cx="8382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382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1A40-7844-4F39-A3D4-4E26E1579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DF40-5EEA-4AA4-A154-3625D5F66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91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085DD-E880-4A4A-91FA-3552C18F2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FB7B-EB04-47F5-8AE7-E4B8364E9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86C2-A7A7-4E58-A5A2-185C21A0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4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14487"/>
            <a:ext cx="5257800" cy="4557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7"/>
            <a:ext cx="3008313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B7DA-EB0F-4DB4-BCAF-5BCE98EE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4D3F-185A-4762-888F-E552CAA57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115919-F175-4E4B-AF96-5C6EDDAD22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ica.graves@sausd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5181600"/>
            <a:ext cx="6705600" cy="1146175"/>
          </a:xfrm>
        </p:spPr>
        <p:txBody>
          <a:bodyPr/>
          <a:lstStyle/>
          <a:p>
            <a:pPr algn="l"/>
            <a:r>
              <a:rPr lang="en-US" sz="3600" dirty="0"/>
              <a:t>Annual Title I Parent Meeting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096000"/>
            <a:ext cx="6400800" cy="533400"/>
          </a:xfrm>
        </p:spPr>
        <p:txBody>
          <a:bodyPr/>
          <a:lstStyle/>
          <a:p>
            <a:r>
              <a:rPr lang="en-US" b="1" dirty="0"/>
              <a:t>Woodrow Wilson Elementary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 are an important part in the educational process.</a:t>
            </a:r>
          </a:p>
          <a:p>
            <a:r>
              <a:rPr lang="en-US" dirty="0"/>
              <a:t>Children are more successful </a:t>
            </a:r>
            <a:r>
              <a:rPr lang="en-US"/>
              <a:t>when parents </a:t>
            </a:r>
            <a:r>
              <a:rPr lang="en-US" dirty="0"/>
              <a:t>are involved in their children’s education.</a:t>
            </a:r>
          </a:p>
          <a:p>
            <a:r>
              <a:rPr lang="en-US" dirty="0"/>
              <a:t>Parent involvement in the planning of key initiatives is valued and important.</a:t>
            </a:r>
          </a:p>
        </p:txBody>
      </p:sp>
      <p:pic>
        <p:nvPicPr>
          <p:cNvPr id="10242" name="Picture 2" descr="C:\Users\Alexander.Nedelkow\AppData\Local\Microsoft\Windows\Temporary Internet Files\Content.IE5\ILGMMKXK\parentpower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5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7271"/>
            <a:ext cx="2971800" cy="183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lexander.Nedelkow\AppData\Local\Microsoft\Windows\Temporary Internet Files\Content.IE5\L5O5EZQZ\agreement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50" b="90000" l="12656" r="96094">
                        <a14:backgroundMark x1="41406" y1="65375" x2="41406" y2="65375"/>
                        <a14:backgroundMark x1="72219" y1="64417" x2="72219" y2="64417"/>
                        <a14:backgroundMark x1="5844" y1="14875" x2="5844" y2="14875"/>
                        <a14:backgroundMark x1="3188" y1="24083" x2="3188" y2="2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45" y="4953000"/>
            <a:ext cx="2774731" cy="20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Parental Engagement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school must develop - jointly with parents of children participating in Title I - a written </a:t>
            </a:r>
            <a:r>
              <a:rPr lang="en-US" sz="2800" b="1" dirty="0"/>
              <a:t>school parental involvement policy </a:t>
            </a:r>
            <a:r>
              <a:rPr lang="en-US" sz="2800" dirty="0"/>
              <a:t>that describes how the school will engage and support parents in their child’s education - including the development of a </a:t>
            </a:r>
            <a:r>
              <a:rPr lang="en-US" sz="2800" b="1" dirty="0"/>
              <a:t>school-parent compact</a:t>
            </a:r>
          </a:p>
          <a:p>
            <a:r>
              <a:rPr lang="en-US" sz="2800" dirty="0"/>
              <a:t>The policy is a </a:t>
            </a:r>
            <a:r>
              <a:rPr lang="en-US" sz="2800" b="1" dirty="0"/>
              <a:t>promise to parents</a:t>
            </a:r>
            <a:r>
              <a:rPr lang="en-US" sz="2800" dirty="0"/>
              <a:t>.</a:t>
            </a:r>
          </a:p>
          <a:p>
            <a:r>
              <a:rPr lang="en-US" sz="2800" dirty="0"/>
              <a:t>The compact is a </a:t>
            </a:r>
            <a:r>
              <a:rPr lang="en-US" sz="2800" b="1" dirty="0"/>
              <a:t>promise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88792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School-Parent Compact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Compact is a promise from all stakeholders to commit to the academic achievement of students.</a:t>
            </a:r>
          </a:p>
          <a:p>
            <a:r>
              <a:rPr lang="en-US" dirty="0"/>
              <a:t>It must be annually reviewed with the input of parents and revised if necessary.</a:t>
            </a:r>
          </a:p>
          <a:p>
            <a:r>
              <a:rPr lang="en-US" dirty="0"/>
              <a:t>SSC approves the Parental Involvement Policy and School-Parent Compact annually.</a:t>
            </a:r>
          </a:p>
        </p:txBody>
      </p:sp>
      <p:pic>
        <p:nvPicPr>
          <p:cNvPr id="7171" name="Picture 3" descr="C:\Users\Alexander.Nedelkow\AppData\Local\Microsoft\Windows\Temporary Internet Files\Content.IE5\R73TNODH\world_people_puzzl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3" b="93720" l="10000" r="95600">
                        <a14:backgroundMark x1="76400" y1="43478" x2="7640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24400"/>
            <a:ext cx="24860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1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91400" cy="1295400"/>
          </a:xfrm>
        </p:spPr>
        <p:txBody>
          <a:bodyPr/>
          <a:lstStyle/>
          <a:p>
            <a:r>
              <a:rPr lang="en-US" sz="3600" dirty="0"/>
              <a:t>In what ways can parents be involved at Wilson Elementary?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SSC / SPSA development</a:t>
            </a:r>
          </a:p>
          <a:p>
            <a:r>
              <a:rPr lang="en-US" dirty="0"/>
              <a:t>ELAC / DELAC input</a:t>
            </a:r>
          </a:p>
          <a:p>
            <a:r>
              <a:rPr lang="en-US" dirty="0"/>
              <a:t>Parent meetings</a:t>
            </a:r>
          </a:p>
          <a:p>
            <a:r>
              <a:rPr lang="en-US" dirty="0"/>
              <a:t>Parenting classes</a:t>
            </a:r>
          </a:p>
          <a:p>
            <a:r>
              <a:rPr lang="en-US" dirty="0"/>
              <a:t>Parent Teacher Organization (PTO)</a:t>
            </a:r>
          </a:p>
          <a:p>
            <a:r>
              <a:rPr lang="en-US" dirty="0"/>
              <a:t>Volunteering</a:t>
            </a:r>
          </a:p>
          <a:p>
            <a:r>
              <a:rPr lang="en-US" dirty="0"/>
              <a:t>Supporting learning at home</a:t>
            </a:r>
          </a:p>
        </p:txBody>
      </p:sp>
      <p:pic>
        <p:nvPicPr>
          <p:cNvPr id="11266" name="Picture 2" descr="C:\Users\Alexander.Nedelkow\AppData\Local\Microsoft\Windows\Temporary Internet Files\Content.IE5\1DZLB41J\liftarn-Adult-and-chil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991650" cy="19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3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SSC and the SPSA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School Site Council (SSC) is a leadership group of teachers, parents, administrators, students (secondary only) and other stakeholders that is responsible for developing the Single Plan for Student Achievement (SPSA) – also known as the ”School Plan.”</a:t>
            </a:r>
          </a:p>
          <a:p>
            <a:r>
              <a:rPr lang="en-US" sz="2800" dirty="0"/>
              <a:t>The SPSA is developed from an analysis of student achievement data.</a:t>
            </a:r>
          </a:p>
          <a:p>
            <a:r>
              <a:rPr lang="en-US" sz="2800" dirty="0"/>
              <a:t>It is reviewed annually to determine the effectiveness of current programs.</a:t>
            </a:r>
          </a:p>
        </p:txBody>
      </p:sp>
      <p:pic>
        <p:nvPicPr>
          <p:cNvPr id="12290" name="Picture 2" descr="C:\Users\Alexander.Nedelkow\AppData\Local\Microsoft\Windows\Temporary Internet Files\Content.IE5\L5O5EZQZ\teamwork_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4" b="97203" l="1389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69" y="4876800"/>
            <a:ext cx="161139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ELAC and DELAC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Learners Advisory Committee (ELAC)</a:t>
            </a:r>
          </a:p>
          <a:p>
            <a:r>
              <a:rPr lang="en-US" dirty="0"/>
              <a:t>This committee is a group of parents that meet to advise the school on concerns of English Learners.</a:t>
            </a:r>
          </a:p>
          <a:p>
            <a:r>
              <a:rPr lang="en-US" dirty="0"/>
              <a:t>Two ELAC members represent each school at the District English Learners Advisory Committee (DELAC)</a:t>
            </a:r>
          </a:p>
        </p:txBody>
      </p:sp>
      <p:pic>
        <p:nvPicPr>
          <p:cNvPr id="13314" name="Picture 2" descr="C:\Users\Alexander.Nedelkow\AppData\Local\Microsoft\Windows\Temporary Internet Files\Content.IE5\L5O5EZQZ\Inputs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8458"/>
            <a:ext cx="2590800" cy="15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Parents have the right to:</a:t>
            </a:r>
          </a:p>
          <a:p>
            <a:r>
              <a:rPr lang="en-US" dirty="0"/>
              <a:t>be treated with courtesy by all members of the staff.</a:t>
            </a:r>
          </a:p>
          <a:p>
            <a:r>
              <a:rPr lang="en-US" dirty="0"/>
              <a:t>participate in meaningful parent-teacher conferences and to discuss the compact in relation to their child’s achievement.</a:t>
            </a:r>
          </a:p>
          <a:p>
            <a:r>
              <a:rPr lang="en-US" dirty="0">
                <a:solidFill>
                  <a:schemeClr val="tx1"/>
                </a:solidFill>
              </a:rPr>
              <a:t>request reports about their child’s progress.</a:t>
            </a:r>
          </a:p>
          <a:p>
            <a:r>
              <a:rPr lang="en-US" dirty="0"/>
              <a:t>visit schools and classes.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4338" name="Picture 2" descr="C:\Users\Alexander.Nedelkow\AppData\Local\Microsoft\Windows\Temporary Internet Files\Content.IE5\R73TNODH\voice_of_user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75981"/>
            <a:ext cx="12382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3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lexander.Nedelkow\AppData\Local\Microsoft\Windows\Temporary Internet Files\Content.IE5\ILGMMKXK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92466"/>
            <a:ext cx="2531417" cy="23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more information on Title I please contact the English Learners Department at (714) 558-5855 or contact Wilson Elementary School’s principal – Ms. Erica Graves - at (714) 564-8105 or via email at </a:t>
            </a:r>
            <a:r>
              <a:rPr lang="en-US" dirty="0">
                <a:hlinkClick r:id="rId4"/>
              </a:rPr>
              <a:t>erica.graves@sausd.us</a:t>
            </a:r>
            <a:r>
              <a:rPr lang="en-US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301609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000" b="1" dirty="0"/>
              <a:t>		</a:t>
            </a:r>
            <a:endParaRPr lang="es-MX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I Annual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this meeting is to inform parents of Wilson Elementary School’s participation in the Title I program and to explain the Title I, Part A requirements and the right of parents to be involved in those programs. 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B860C-2C2F-4DC4-8EC5-4851562938E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Alexander.Nedelkow\AppData\Local\Microsoft\Windows\Temporary Internet Files\Content.IE5\ILGMMKXK\Noun_project_759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795101"/>
            <a:ext cx="2438400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Title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States Federal Government’s largest education program to support public schools.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n-US" sz="4400" b="1" dirty="0"/>
              <a:t>The Purpose: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/>
              <a:t>To help </a:t>
            </a:r>
            <a:r>
              <a:rPr lang="en-US" b="1" dirty="0"/>
              <a:t>academically</a:t>
            </a:r>
            <a:r>
              <a:rPr lang="en-US" dirty="0"/>
              <a:t> </a:t>
            </a:r>
            <a:r>
              <a:rPr lang="en-US" b="1" dirty="0"/>
              <a:t>disadvantaged children </a:t>
            </a:r>
            <a:r>
              <a:rPr lang="en-US" dirty="0"/>
              <a:t>receive a high-quality education and to achieve the high academic standards set by the State of California.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Alexander.Nedelkow\AppData\Local\Microsoft\Windows\Temporary Internet Files\Content.IE5\ILGMMKXK\Una_organizacion_que_aprende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3" l="2597" r="98268">
                        <a14:foregroundMark x1="74459" y1="22936" x2="74459" y2="22936"/>
                        <a14:foregroundMark x1="83550" y1="25688" x2="83550" y2="25688"/>
                        <a14:foregroundMark x1="36364" y1="44495" x2="36364" y2="44495"/>
                        <a14:foregroundMark x1="18615" y1="71101" x2="18615" y2="71101"/>
                        <a14:backgroundMark x1="74892" y1="63761" x2="74892" y2="63761"/>
                        <a14:backgroundMark x1="81818" y1="59633" x2="81818" y2="59633"/>
                        <a14:backgroundMark x1="62338" y1="55505" x2="62338" y2="55505"/>
                        <a14:backgroundMark x1="58442" y1="51835" x2="58442" y2="51835"/>
                        <a14:backgroundMark x1="34199" y1="95413" x2="34199" y2="95413"/>
                        <a14:backgroundMark x1="39394" y1="87156" x2="39394" y2="87156"/>
                        <a14:backgroundMark x1="29437" y1="88532" x2="29437" y2="88532"/>
                        <a14:backgroundMark x1="65801" y1="62385" x2="65801" y2="62385"/>
                        <a14:backgroundMark x1="53247" y1="64679" x2="53247" y2="64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83" y="2743200"/>
            <a:ext cx="182683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327525" y="112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396875" y="285750"/>
            <a:ext cx="8229600" cy="1069975"/>
          </a:xfrm>
        </p:spPr>
        <p:txBody>
          <a:bodyPr/>
          <a:lstStyle/>
          <a:p>
            <a:pPr eaLnBrk="1" hangingPunct="1"/>
            <a:r>
              <a:rPr lang="en-US" dirty="0"/>
              <a:t>How is Title I funded?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49275" y="1584325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/>
              <a:t>The U.S. Department of Education gives a share of Title I funds to each state based on the percentage of poverty in the state.</a:t>
            </a:r>
          </a:p>
        </p:txBody>
      </p:sp>
      <p:pic>
        <p:nvPicPr>
          <p:cNvPr id="7176" name="Picture 2" descr="C:\Documents\e511834\My Documents\My Pictures\capi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1212"/>
            <a:ext cx="2652765" cy="35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 descr="C:\Users\e511834\AppData\Local\Microsoft\Windows\Temporary Internet Files\Content.IE5\1RGLD2MU\MC90018957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891212"/>
            <a:ext cx="3822192" cy="3537020"/>
          </a:xfrm>
          <a:prstGeom prst="rect">
            <a:avLst/>
          </a:prstGeom>
          <a:noFill/>
        </p:spPr>
      </p:pic>
      <p:sp>
        <p:nvSpPr>
          <p:cNvPr id="57356" name="Line 12"/>
          <p:cNvSpPr>
            <a:spLocks noChangeShapeType="1"/>
          </p:cNvSpPr>
          <p:nvPr/>
        </p:nvSpPr>
        <p:spPr bwMode="auto">
          <a:xfrm flipV="1">
            <a:off x="1905000" y="4953000"/>
            <a:ext cx="3429000" cy="10618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94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Title I funded?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495800"/>
          </a:xfrm>
        </p:spPr>
        <p:txBody>
          <a:bodyPr/>
          <a:lstStyle/>
          <a:p>
            <a:r>
              <a:rPr lang="en-US" dirty="0"/>
              <a:t>CA distributes the money to school districts based on need.</a:t>
            </a:r>
          </a:p>
          <a:p>
            <a:r>
              <a:rPr lang="en-US" dirty="0"/>
              <a:t>Districts distribute the money to schools based on the needs of each school.</a:t>
            </a:r>
          </a:p>
          <a:p>
            <a:r>
              <a:rPr lang="en-US" dirty="0"/>
              <a:t>Each school decides how Title I funds will be used to improve education for students.</a:t>
            </a:r>
          </a:p>
          <a:p>
            <a:endParaRPr lang="en-US" dirty="0"/>
          </a:p>
        </p:txBody>
      </p:sp>
      <p:pic>
        <p:nvPicPr>
          <p:cNvPr id="3076" name="Picture 4" descr="C:\Users\Alexander.Nedelkow\AppData\Local\Microsoft\Windows\Temporary Internet Files\Content.IE5\1DZLB41J\diverse-students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0" r="100000">
                        <a14:foregroundMark x1="1954" y1="73770" x2="20195" y2="89754"/>
                        <a14:foregroundMark x1="24756" y1="83197" x2="16287" y2="96311"/>
                        <a14:foregroundMark x1="8469" y1="93033" x2="8469" y2="93033"/>
                        <a14:foregroundMark x1="43322" y1="94262" x2="43322" y2="94262"/>
                        <a14:foregroundMark x1="43322" y1="95492" x2="47883" y2="96721"/>
                        <a14:foregroundMark x1="8469" y1="86066" x2="651" y2="90574"/>
                        <a14:foregroundMark x1="64495" y1="90164" x2="64495" y2="90164"/>
                        <a14:foregroundMark x1="64169" y1="91393" x2="98697" y2="81557"/>
                        <a14:foregroundMark x1="87948" y1="85656" x2="99674" y2="96721"/>
                        <a14:foregroundMark x1="93811" y1="66803" x2="94463" y2="81148"/>
                        <a14:foregroundMark x1="24756" y1="43443" x2="24756" y2="43443"/>
                        <a14:foregroundMark x1="26710" y1="47951" x2="26710" y2="47951"/>
                        <a14:foregroundMark x1="76547" y1="36475" x2="76547" y2="36475"/>
                        <a14:foregroundMark x1="27687" y1="3279" x2="27687" y2="3279"/>
                        <a14:foregroundMark x1="33225" y1="3279" x2="33225" y2="3279"/>
                        <a14:foregroundMark x1="24104" y1="4508" x2="24104" y2="4508"/>
                        <a14:backgroundMark x1="2280" y1="2459" x2="9121" y2="17213"/>
                        <a14:backgroundMark x1="34853" y1="4508" x2="54723" y2="6967"/>
                        <a14:backgroundMark x1="59283" y1="6148" x2="99023" y2="11475"/>
                        <a14:backgroundMark x1="97720" y1="61066" x2="99674" y2="64344"/>
                        <a14:backgroundMark x1="99023" y1="94672" x2="99674" y2="95492"/>
                        <a14:backgroundMark x1="98046" y1="97541" x2="98371" y2="98770"/>
                        <a14:backgroundMark x1="28990" y1="820" x2="28990" y2="820"/>
                        <a14:backgroundMark x1="29316" y1="3689" x2="29316" y2="3689"/>
                        <a14:backgroundMark x1="31922" y1="2869" x2="31922" y2="2869"/>
                        <a14:backgroundMark x1="32573" y1="820" x2="32573" y2="3279"/>
                        <a14:backgroundMark x1="32248" y1="5328" x2="32248" y2="5328"/>
                        <a14:backgroundMark x1="27362" y1="6967" x2="27362" y2="6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0927"/>
            <a:ext cx="2743200" cy="20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er.Nedelkow\AppData\Local\Microsoft\Windows\Temporary Internet Files\Content.IE5\L5O5EZQZ\plan-financiero-02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8462" l="9538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are Title I funds used at Wilson Elementary?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858000" cy="4495800"/>
          </a:xfrm>
        </p:spPr>
        <p:txBody>
          <a:bodyPr/>
          <a:lstStyle/>
          <a:p>
            <a:r>
              <a:rPr lang="en-US" sz="2800" dirty="0"/>
              <a:t>First - a leadership team reviews data and determines the greatest needs;</a:t>
            </a:r>
          </a:p>
          <a:p>
            <a:r>
              <a:rPr lang="en-US" sz="2800" dirty="0"/>
              <a:t>Second - the School Site Council (SSC) devises a plan (SPSA) with specific goals to improve student achievement;</a:t>
            </a:r>
          </a:p>
          <a:p>
            <a:r>
              <a:rPr lang="en-US" sz="2800" dirty="0"/>
              <a:t>Third - SSC decides Title I funds will be used to support student achievement;</a:t>
            </a:r>
          </a:p>
          <a:p>
            <a:r>
              <a:rPr lang="en-US" sz="2800" dirty="0"/>
              <a:t>Fourth - SSC monitors and implements the SPSA and makes necessary changes.</a:t>
            </a:r>
          </a:p>
        </p:txBody>
      </p:sp>
    </p:spTree>
    <p:extLst>
      <p:ext uri="{BB962C8B-B14F-4D97-AF65-F5344CB8AC3E}">
        <p14:creationId xmlns:p14="http://schemas.microsoft.com/office/powerpoint/2010/main" val="35210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 used to measure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8580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assessments are used to measure student progress:</a:t>
            </a:r>
          </a:p>
          <a:p>
            <a:r>
              <a:rPr lang="en-US" dirty="0"/>
              <a:t>K – 3:  BPST III (Basic Phonics Skills Test)</a:t>
            </a:r>
          </a:p>
          <a:p>
            <a:r>
              <a:rPr lang="en-US" dirty="0"/>
              <a:t>Grades 3 – 5:  Benchmark Advance Interim Assessment. BPST III for students not meeting standards on Benchmark Advance MAP Testing – Fall, Winter and Spring.</a:t>
            </a:r>
          </a:p>
          <a:p>
            <a:endParaRPr lang="en-US" dirty="0"/>
          </a:p>
        </p:txBody>
      </p:sp>
      <p:pic>
        <p:nvPicPr>
          <p:cNvPr id="8196" name="Picture 4" descr="C:\Users\Alexander.Nedelkow\AppData\Local\Microsoft\Windows\Temporary Internet Files\Content.IE5\ILGMMKXK\Brain_training-1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8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nder.Nedelkow\AppData\Local\Microsoft\Windows\Temporary Internet Files\Content.IE5\R73TNODH\보장그림3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2" b="94215" l="8054" r="89933">
                        <a14:backgroundMark x1="21029" y1="58402" x2="30425" y2="71901"/>
                        <a14:backgroundMark x1="53915" y1="48485" x2="53915" y2="4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190875" cy="25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162800" cy="1295400"/>
          </a:xfrm>
        </p:spPr>
        <p:txBody>
          <a:bodyPr/>
          <a:lstStyle/>
          <a:p>
            <a:r>
              <a:rPr lang="en-US" sz="4000" dirty="0"/>
              <a:t>Title I Programs at Wilson Elementary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programs supplement the instruction of struggling students:</a:t>
            </a:r>
          </a:p>
          <a:p>
            <a:r>
              <a:rPr lang="en-US" dirty="0"/>
              <a:t>ST Math (Jiji)</a:t>
            </a:r>
          </a:p>
          <a:p>
            <a:r>
              <a:rPr lang="en-US" dirty="0"/>
              <a:t>Lexia Reading</a:t>
            </a:r>
          </a:p>
          <a:p>
            <a:r>
              <a:rPr lang="en-US" dirty="0" err="1"/>
              <a:t>myON</a:t>
            </a:r>
            <a:r>
              <a:rPr lang="en-US" dirty="0"/>
              <a:t> Reading</a:t>
            </a:r>
          </a:p>
          <a:p>
            <a:r>
              <a:rPr lang="en-US" dirty="0"/>
              <a:t>Accelerated Reader (AR)</a:t>
            </a:r>
          </a:p>
        </p:txBody>
      </p:sp>
    </p:spTree>
    <p:extLst>
      <p:ext uri="{BB962C8B-B14F-4D97-AF65-F5344CB8AC3E}">
        <p14:creationId xmlns:p14="http://schemas.microsoft.com/office/powerpoint/2010/main" val="2687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Title I Programs at Wilson Elementary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following programs support the development of a positive school culture and the socio-emotional well-being of our students:</a:t>
            </a:r>
          </a:p>
          <a:p>
            <a:r>
              <a:rPr lang="en-US" sz="2800" dirty="0"/>
              <a:t>PBIS (Positive Behavior Interventions and Support)</a:t>
            </a:r>
          </a:p>
          <a:p>
            <a:r>
              <a:rPr lang="en-US" sz="2800" dirty="0"/>
              <a:t>Outreach with Ms. Cristina</a:t>
            </a:r>
          </a:p>
          <a:p>
            <a:r>
              <a:rPr lang="en-US" sz="2800" dirty="0"/>
              <a:t>Turning Point Counseling Services</a:t>
            </a:r>
          </a:p>
          <a:p>
            <a:r>
              <a:rPr lang="en-US" sz="2800" dirty="0"/>
              <a:t>Parent Outreach with Ms. Lorena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C:\Users\Alexander.Nedelkow\AppData\Local\Microsoft\Windows\Temporary Internet Files\Content.IE5\L5O5EZQZ\yes_i_can-580x386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088569"/>
            <a:ext cx="4266947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07955"/>
      </p:ext>
    </p:extLst>
  </p:cSld>
  <p:clrMapOvr>
    <a:masterClrMapping/>
  </p:clrMapOvr>
</p:sld>
</file>

<file path=ppt/theme/theme1.xml><?xml version="1.0" encoding="utf-8"?>
<a:theme xmlns:a="http://schemas.openxmlformats.org/drawingml/2006/main" name="Laptop_And_Books_Education_PowerPoint_Backgrounds_And_Templates_0111">
  <a:themeElements>
    <a:clrScheme name="Radar_am_25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Laptop_And_Books_Education_PowerPoint_Backgrounds_And_Templates_0111</Template>
  <TotalTime>790</TotalTime>
  <Words>793</Words>
  <Application>Microsoft Macintosh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</vt:lpstr>
      <vt:lpstr>Laptop_And_Books_Education_PowerPoint_Backgrounds_And_Templates_0111</vt:lpstr>
      <vt:lpstr>Annual Title I Parent Meeting</vt:lpstr>
      <vt:lpstr>Title I Annual Meeting</vt:lpstr>
      <vt:lpstr>What is Title I?</vt:lpstr>
      <vt:lpstr>How is Title I funded?</vt:lpstr>
      <vt:lpstr>How is Title I funded?</vt:lpstr>
      <vt:lpstr>How are Title I funds used at Wilson Elementary?</vt:lpstr>
      <vt:lpstr>Assessments used to measure progress</vt:lpstr>
      <vt:lpstr>Title I Programs at Wilson Elementary School</vt:lpstr>
      <vt:lpstr>Title I Programs at Wilson Elementary School</vt:lpstr>
      <vt:lpstr>Parent Engagement</vt:lpstr>
      <vt:lpstr>School Parental Engagement Policy</vt:lpstr>
      <vt:lpstr>School-Parent Compact</vt:lpstr>
      <vt:lpstr>In what ways can parents be involved at Wilson Elementary?</vt:lpstr>
      <vt:lpstr>The SSC and the SPSA</vt:lpstr>
      <vt:lpstr>ELAC and DELAC</vt:lpstr>
      <vt:lpstr>Parent Rights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Nedelkow, Alexander</dc:creator>
  <cp:lastModifiedBy>Vanhorn, Mark</cp:lastModifiedBy>
  <cp:revision>45</cp:revision>
  <cp:lastPrinted>2016-08-22T21:29:06Z</cp:lastPrinted>
  <dcterms:created xsi:type="dcterms:W3CDTF">2016-08-11T17:03:35Z</dcterms:created>
  <dcterms:modified xsi:type="dcterms:W3CDTF">2020-09-23T23:47:38Z</dcterms:modified>
</cp:coreProperties>
</file>